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itchFamily="2" charset="77"/>
      <p:regular r:id="rId28"/>
    </p:embeddedFont>
    <p:embeddedFont>
      <p:font typeface="Montserrat Bold" pitchFamily="2" charset="77"/>
      <p:regular r:id="rId29"/>
    </p:embeddedFont>
    <p:embeddedFont>
      <p:font typeface="Montserrat Classic" pitchFamily="2" charset="77"/>
      <p:regular r:id="rId30"/>
    </p:embeddedFont>
    <p:embeddedFont>
      <p:font typeface="Montserrat Classic Bold" pitchFamily="2" charset="77"/>
      <p:regular r:id="rId31"/>
      <p:bold r:id="rId32"/>
    </p:embeddedFont>
    <p:embeddedFont>
      <p:font typeface="Montserrat Semi-Bold" pitchFamily="2" charset="77"/>
      <p:regular r:id="rId33"/>
      <p:bold r:id="rId34"/>
    </p:embeddedFont>
    <p:embeddedFont>
      <p:font typeface="Montserrat Semi-Bold Bold" pitchFamily="2" charset="7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07" autoAdjust="0"/>
  </p:normalViewPr>
  <p:slideViewPr>
    <p:cSldViewPr>
      <p:cViewPr varScale="1">
        <p:scale>
          <a:sx n="82" d="100"/>
          <a:sy n="82" d="100"/>
        </p:scale>
        <p:origin x="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7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jpe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235" y="1564383"/>
            <a:ext cx="9842757" cy="122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2254C5"/>
                </a:solidFill>
                <a:latin typeface="Montserrat Semi-Bold Bold"/>
              </a:rPr>
              <a:t>Agenda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6538193"/>
            <a:ext cx="4194335" cy="2890792"/>
            <a:chOff x="0" y="0"/>
            <a:chExt cx="5592447" cy="3854389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4281931" cy="676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254C5"/>
                  </a:solidFill>
                  <a:latin typeface="Montserrat Classic Bold"/>
                </a:rPr>
                <a:t>01 Introduction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34999"/>
              <a:ext cx="5592447" cy="2046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254C5"/>
                  </a:solidFill>
                  <a:latin typeface="Montserrat"/>
                </a:rPr>
                <a:t>Meet the team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254C5"/>
                  </a:solidFill>
                  <a:latin typeface="Montserrat"/>
                </a:rPr>
                <a:t>Context &amp; Users' needs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254C5"/>
                  </a:solidFill>
                  <a:latin typeface="Montserrat"/>
                </a:rPr>
                <a:t>Solutions</a:t>
              </a:r>
            </a:p>
            <a:p>
              <a:pPr>
                <a:lnSpc>
                  <a:spcPts val="3079"/>
                </a:lnSpc>
              </a:pPr>
              <a:endParaRPr lang="en-US" sz="2199">
                <a:solidFill>
                  <a:srgbClr val="2254C5"/>
                </a:solidFill>
                <a:latin typeface="Montserrat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49790" y="3816289"/>
              <a:ext cx="1921459" cy="0"/>
            </a:xfrm>
            <a:prstGeom prst="line">
              <a:avLst/>
            </a:prstGeom>
            <a:ln w="381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6235801" y="6538193"/>
            <a:ext cx="5247144" cy="2843167"/>
            <a:chOff x="0" y="0"/>
            <a:chExt cx="6996192" cy="379088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6996192" cy="676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0"/>
                </a:lnSpc>
              </a:pPr>
              <a:r>
                <a:rPr lang="en-US" sz="3100">
                  <a:solidFill>
                    <a:srgbClr val="2254C5"/>
                  </a:solidFill>
                  <a:latin typeface="Montserrat Classic Bold"/>
                </a:rPr>
                <a:t>02 Methods &amp; Techniques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34999"/>
              <a:ext cx="659967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254C5"/>
                  </a:solidFill>
                  <a:latin typeface="Montserrat"/>
                </a:rPr>
                <a:t>Ontology &amp; Data Modelling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254C5"/>
                  </a:solidFill>
                  <a:latin typeface="Montserrat"/>
                </a:rPr>
                <a:t>NLP &amp; Dummy UI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254C5"/>
                  </a:solidFill>
                  <a:latin typeface="Montserrat"/>
                </a:rPr>
                <a:t>Visual Prototype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49790" y="3752789"/>
              <a:ext cx="1921459" cy="0"/>
            </a:xfrm>
            <a:prstGeom prst="line">
              <a:avLst/>
            </a:prstGeom>
            <a:ln w="381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2495711" y="6579170"/>
            <a:ext cx="4466203" cy="2766866"/>
            <a:chOff x="0" y="0"/>
            <a:chExt cx="5954938" cy="368915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5687398" cy="676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2254C5"/>
                  </a:solidFill>
                  <a:latin typeface="Montserrat Classic Bold"/>
                </a:rPr>
                <a:t>03 Conclusion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42537"/>
              <a:ext cx="5954938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254C5"/>
                  </a:solidFill>
                  <a:latin typeface="Montserrat"/>
                </a:rPr>
                <a:t>Next Steps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254C5"/>
                  </a:solidFill>
                  <a:latin typeface="Montserrat"/>
                </a:rPr>
                <a:t>Our Learning Experiences</a:t>
              </a:r>
            </a:p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2254C5"/>
                  </a:solidFill>
                  <a:latin typeface="Montserrat"/>
                </a:rPr>
                <a:t>Q &amp; A 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3651055"/>
              <a:ext cx="1460367" cy="0"/>
            </a:xfrm>
            <a:prstGeom prst="line">
              <a:avLst/>
            </a:prstGeom>
            <a:ln w="381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9811" y="1853489"/>
            <a:ext cx="15708407" cy="754003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235" y="1564383"/>
            <a:ext cx="9842757" cy="115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4"/>
              </a:lnSpc>
            </a:pPr>
            <a:r>
              <a:rPr lang="en-US" sz="6717">
                <a:solidFill>
                  <a:srgbClr val="2254C5"/>
                </a:solidFill>
                <a:latin typeface="Montserrat Semi-Bold Bold"/>
              </a:rPr>
              <a:t>Ontology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61348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9728445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541265">
            <a:off x="6350829" y="7426869"/>
            <a:ext cx="1445833" cy="5168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541265">
            <a:off x="13967177" y="7426869"/>
            <a:ext cx="1445833" cy="5168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26714">
            <a:off x="3133628" y="7426869"/>
            <a:ext cx="1445833" cy="5168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26714">
            <a:off x="10159003" y="7426869"/>
            <a:ext cx="1445833" cy="5168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2123" y="1196701"/>
            <a:ext cx="8024511" cy="353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4"/>
              </a:lnSpc>
            </a:pPr>
            <a:r>
              <a:rPr lang="en-US" sz="6717">
                <a:solidFill>
                  <a:srgbClr val="2254C5"/>
                </a:solidFill>
                <a:latin typeface="Montserrat Semi-Bold Bold"/>
              </a:rPr>
              <a:t>Searching and finding related content with NLP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71235" y="6566678"/>
            <a:ext cx="1739801" cy="1964053"/>
            <a:chOff x="0" y="0"/>
            <a:chExt cx="2319734" cy="261873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96178" y="0"/>
              <a:ext cx="1327379" cy="1327379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1755984"/>
              <a:ext cx="2319734" cy="862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254C5"/>
                  </a:solidFill>
                  <a:latin typeface="Montserrat Bold"/>
                </a:rPr>
                <a:t>Preprocessing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254C5"/>
                  </a:solidFill>
                  <a:latin typeface="Montserrat Bold"/>
                </a:rPr>
                <a:t>text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602052" y="6943722"/>
            <a:ext cx="1716881" cy="2342713"/>
            <a:chOff x="0" y="0"/>
            <a:chExt cx="2289175" cy="3123617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48388" y="1735859"/>
              <a:ext cx="1392400" cy="1387759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0" y="-38100"/>
              <a:ext cx="2289175" cy="1307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254C5"/>
                  </a:solidFill>
                  <a:latin typeface="Montserrat Bold"/>
                </a:rPr>
                <a:t>Loading pre-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254C5"/>
                  </a:solidFill>
                  <a:latin typeface="Montserrat Bold"/>
                </a:rPr>
                <a:t>trained model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828557" y="6515660"/>
            <a:ext cx="2307854" cy="2348446"/>
            <a:chOff x="0" y="0"/>
            <a:chExt cx="3077138" cy="3131262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40868" y="0"/>
              <a:ext cx="1395403" cy="1395403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1824008"/>
              <a:ext cx="3077138" cy="1307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254C5"/>
                  </a:solidFill>
                  <a:latin typeface="Montserrat Bold"/>
                </a:rPr>
                <a:t>Compute the embedding of two texts to compare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27427" y="6610347"/>
            <a:ext cx="2307854" cy="2384269"/>
            <a:chOff x="0" y="0"/>
            <a:chExt cx="3077138" cy="3179026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816986" y="1735859"/>
              <a:ext cx="1443167" cy="1443167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0" y="-38100"/>
              <a:ext cx="3077138" cy="1307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254C5"/>
                  </a:solidFill>
                  <a:latin typeface="Montserrat Bold"/>
                </a:rPr>
                <a:t>Calculate the cosine similarity score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444905" y="6705263"/>
            <a:ext cx="1610023" cy="1772565"/>
            <a:chOff x="0" y="0"/>
            <a:chExt cx="2146697" cy="2363419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341869" y="0"/>
              <a:ext cx="1462959" cy="1462959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0" y="1619405"/>
              <a:ext cx="2146697" cy="744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8"/>
                </a:lnSpc>
                <a:spcBef>
                  <a:spcPct val="0"/>
                </a:spcBef>
              </a:pPr>
              <a:r>
                <a:rPr lang="en-US" sz="1656">
                  <a:solidFill>
                    <a:srgbClr val="2254C5"/>
                  </a:solidFill>
                  <a:latin typeface="Montserrat Classic"/>
                </a:rPr>
                <a:t>Show similar contents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116634" y="2689704"/>
            <a:ext cx="8426277" cy="183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2339" lvl="1" indent="-376170">
              <a:lnSpc>
                <a:spcPts val="4878"/>
              </a:lnSpc>
              <a:buFont typeface="Arial"/>
              <a:buChar char="•"/>
            </a:pPr>
            <a:r>
              <a:rPr lang="en-US" sz="3484">
                <a:solidFill>
                  <a:srgbClr val="2254C5"/>
                </a:solidFill>
                <a:latin typeface="Montserrat"/>
              </a:rPr>
              <a:t>Initial problems of openedu.ch </a:t>
            </a:r>
          </a:p>
          <a:p>
            <a:pPr marL="752339" lvl="1" indent="-376170">
              <a:lnSpc>
                <a:spcPts val="4878"/>
              </a:lnSpc>
              <a:buFont typeface="Arial"/>
              <a:buChar char="•"/>
            </a:pPr>
            <a:r>
              <a:rPr lang="en-US" sz="3484">
                <a:solidFill>
                  <a:srgbClr val="2254C5"/>
                </a:solidFill>
                <a:latin typeface="Montserrat"/>
              </a:rPr>
              <a:t>Looking for solutions</a:t>
            </a:r>
          </a:p>
          <a:p>
            <a:pPr marL="752339" lvl="1" indent="-376170">
              <a:lnSpc>
                <a:spcPts val="4878"/>
              </a:lnSpc>
              <a:buFont typeface="Arial"/>
              <a:buChar char="•"/>
            </a:pPr>
            <a:r>
              <a:rPr lang="en-US" sz="3484">
                <a:solidFill>
                  <a:srgbClr val="2254C5"/>
                </a:solidFill>
                <a:latin typeface="Montserrat"/>
              </a:rPr>
              <a:t>Final solution: </a:t>
            </a:r>
            <a:r>
              <a:rPr lang="en-US" sz="3484">
                <a:solidFill>
                  <a:srgbClr val="2254C5"/>
                </a:solidFill>
                <a:latin typeface="Montserrat Bold"/>
              </a:rPr>
              <a:t>SBERT Model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61348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1949" y="3055481"/>
            <a:ext cx="9180806" cy="69416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71235" y="1564383"/>
            <a:ext cx="9232227" cy="115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4"/>
              </a:lnSpc>
            </a:pPr>
            <a:r>
              <a:rPr lang="en-US" sz="6717">
                <a:solidFill>
                  <a:srgbClr val="2254C5"/>
                </a:solidFill>
                <a:latin typeface="Montserrat Semi-Bold Bold"/>
              </a:rPr>
              <a:t>Mental Model in UX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325741" y="7827286"/>
            <a:ext cx="6089170" cy="1431014"/>
            <a:chOff x="0" y="0"/>
            <a:chExt cx="8118894" cy="190801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244310"/>
              <a:ext cx="1609379" cy="1609379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3755680" y="903025"/>
              <a:ext cx="4363214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2254C5"/>
                  </a:solidFill>
                  <a:latin typeface="Montserrat Bold"/>
                </a:rPr>
                <a:t>Can help the user to complete their tasks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708037" y="-57150"/>
              <a:ext cx="2394182" cy="73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62"/>
                </a:lnSpc>
              </a:pPr>
              <a:r>
                <a:rPr lang="en-US" sz="3330">
                  <a:solidFill>
                    <a:srgbClr val="2254C5"/>
                  </a:solidFill>
                  <a:latin typeface="Montserrat Semi-Bold"/>
                </a:rPr>
                <a:t>Process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25741" y="5401686"/>
            <a:ext cx="6620969" cy="1761893"/>
            <a:chOff x="0" y="0"/>
            <a:chExt cx="8827959" cy="234919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459008"/>
              <a:ext cx="1586043" cy="1586043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3877130" y="1344197"/>
              <a:ext cx="4950828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2254C5"/>
                  </a:solidFill>
                  <a:latin typeface="Montserrat Bold"/>
                </a:rPr>
                <a:t>Users use the search box to find specific content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877130" y="-123825"/>
              <a:ext cx="1777677" cy="1430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74"/>
                </a:lnSpc>
              </a:pPr>
              <a:r>
                <a:rPr lang="en-US" sz="6481">
                  <a:solidFill>
                    <a:srgbClr val="2254C5"/>
                  </a:solidFill>
                  <a:latin typeface="Montserrat Semi-Bold"/>
                </a:rPr>
                <a:t>90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318423" y="811580"/>
              <a:ext cx="354640" cy="363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18"/>
                </a:lnSpc>
              </a:pPr>
              <a:r>
                <a:rPr lang="en-US" sz="1656">
                  <a:solidFill>
                    <a:srgbClr val="2254C5"/>
                  </a:solidFill>
                  <a:latin typeface="Montserrat Classic"/>
                </a:rPr>
                <a:t>%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25741" y="3381607"/>
            <a:ext cx="6180057" cy="1761893"/>
            <a:chOff x="0" y="0"/>
            <a:chExt cx="8240076" cy="234919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263019"/>
              <a:ext cx="1850732" cy="130245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3949389" y="1344197"/>
              <a:ext cx="4290686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2254C5"/>
                  </a:solidFill>
                  <a:latin typeface="Montserrat Bold"/>
                </a:rPr>
                <a:t>First impression is design-related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949389" y="-123825"/>
              <a:ext cx="1777677" cy="1430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74"/>
                </a:lnSpc>
              </a:pPr>
              <a:r>
                <a:rPr lang="en-US" sz="6481">
                  <a:solidFill>
                    <a:srgbClr val="2254C5"/>
                  </a:solidFill>
                  <a:latin typeface="Montserrat Semi-Bold"/>
                </a:rPr>
                <a:t>94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372427" y="690584"/>
              <a:ext cx="354640" cy="363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18"/>
                </a:lnSpc>
              </a:pPr>
              <a:r>
                <a:rPr lang="en-US" sz="1656">
                  <a:solidFill>
                    <a:srgbClr val="2254C5"/>
                  </a:solidFill>
                  <a:latin typeface="Montserrat Classic"/>
                </a:rPr>
                <a:t>%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235" y="1905618"/>
            <a:ext cx="16109466" cy="492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45"/>
              </a:lnSpc>
            </a:pPr>
            <a:endParaRPr/>
          </a:p>
          <a:p>
            <a:pPr>
              <a:lnSpc>
                <a:spcPts val="20345"/>
              </a:lnSpc>
            </a:pPr>
            <a:r>
              <a:rPr lang="en-US" sz="14532">
                <a:solidFill>
                  <a:srgbClr val="FFFFFF"/>
                </a:solidFill>
                <a:latin typeface="Montserrat Semi-Bold Bold"/>
              </a:rPr>
              <a:t>DEMO 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t="328" b="32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4"/>
          <a:srcRect l="486" t="731" r="315" b="21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235" y="1905618"/>
            <a:ext cx="16109466" cy="492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45"/>
              </a:lnSpc>
            </a:pPr>
            <a:r>
              <a:rPr lang="en-US" sz="14532">
                <a:solidFill>
                  <a:srgbClr val="FFFFFF"/>
                </a:solidFill>
                <a:latin typeface="Montserrat Semi-Bold Bold"/>
              </a:rPr>
              <a:t>03</a:t>
            </a:r>
          </a:p>
          <a:p>
            <a:pPr>
              <a:lnSpc>
                <a:spcPts val="20345"/>
              </a:lnSpc>
            </a:pPr>
            <a:r>
              <a:rPr lang="en-US" sz="14532">
                <a:solidFill>
                  <a:srgbClr val="FFFFFF"/>
                </a:solidFill>
                <a:latin typeface="Montserrat Semi-Bold Bold"/>
              </a:rPr>
              <a:t>What' s Next? 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015866"/>
            <a:ext cx="18418156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81294" y="6121398"/>
            <a:ext cx="1791176" cy="17889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45675" y="6121398"/>
            <a:ext cx="1791176" cy="17889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10057" y="6121398"/>
            <a:ext cx="1791176" cy="17889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74439" y="6121398"/>
            <a:ext cx="1791176" cy="17889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469034" y="6266413"/>
            <a:ext cx="1287308" cy="12873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528725" y="6393946"/>
            <a:ext cx="1353840" cy="124384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393532" y="6266413"/>
            <a:ext cx="1366699" cy="139994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53933" y="6365371"/>
            <a:ext cx="1253329" cy="127241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02637" y="4532884"/>
            <a:ext cx="2325168" cy="109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1"/>
              </a:lnSpc>
            </a:pPr>
            <a:r>
              <a:rPr lang="en-US" sz="3099">
                <a:solidFill>
                  <a:srgbClr val="2254C5"/>
                </a:solidFill>
                <a:latin typeface="Montserrat Semi-Bold Bold"/>
              </a:rPr>
              <a:t>Here </a:t>
            </a:r>
          </a:p>
          <a:p>
            <a:pPr marL="0" lvl="0" indent="0" algn="ctr">
              <a:lnSpc>
                <a:spcPts val="4401"/>
              </a:lnSpc>
            </a:pPr>
            <a:r>
              <a:rPr lang="en-US" sz="3099">
                <a:solidFill>
                  <a:srgbClr val="2254C5"/>
                </a:solidFill>
                <a:latin typeface="Montserrat Semi-Bold Bold"/>
              </a:rPr>
              <a:t>we are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4298" y="8190484"/>
            <a:ext cx="2325168" cy="53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1"/>
              </a:lnSpc>
            </a:pPr>
            <a:r>
              <a:rPr lang="en-US" sz="3099">
                <a:solidFill>
                  <a:srgbClr val="2254C5"/>
                </a:solidFill>
                <a:latin typeface="Montserrat Classic"/>
              </a:rPr>
              <a:t>Nov 2022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34383" y="8190484"/>
            <a:ext cx="2325168" cy="53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1"/>
              </a:lnSpc>
            </a:pPr>
            <a:r>
              <a:rPr lang="en-US" sz="3099">
                <a:solidFill>
                  <a:srgbClr val="2254C5"/>
                </a:solidFill>
                <a:latin typeface="Montserrat Classic"/>
              </a:rPr>
              <a:t>Dec 2022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43061" y="8190484"/>
            <a:ext cx="2325168" cy="53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1"/>
              </a:lnSpc>
            </a:pPr>
            <a:r>
              <a:rPr lang="en-US" sz="3099">
                <a:solidFill>
                  <a:srgbClr val="2254C5"/>
                </a:solidFill>
                <a:latin typeface="Montserrat Classic"/>
              </a:rPr>
              <a:t>Feb 2023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63679" y="8190484"/>
            <a:ext cx="2325168" cy="53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1"/>
              </a:lnSpc>
            </a:pPr>
            <a:r>
              <a:rPr lang="en-US" sz="3099">
                <a:solidFill>
                  <a:srgbClr val="2254C5"/>
                </a:solidFill>
                <a:latin typeface="Montserrat Classic"/>
              </a:rPr>
              <a:t>Apr 2023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13663" y="4532884"/>
            <a:ext cx="2966607" cy="109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1"/>
              </a:lnSpc>
            </a:pPr>
            <a:r>
              <a:rPr lang="en-US" sz="3099">
                <a:solidFill>
                  <a:srgbClr val="2254C5"/>
                </a:solidFill>
                <a:latin typeface="Montserrat Semi-Bold Bold"/>
              </a:rPr>
              <a:t>Data Collection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22341" y="4765802"/>
            <a:ext cx="2966607" cy="54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1"/>
              </a:lnSpc>
            </a:pPr>
            <a:r>
              <a:rPr lang="en-US" sz="3099">
                <a:solidFill>
                  <a:srgbClr val="2254C5"/>
                </a:solidFill>
                <a:latin typeface="Montserrat Semi-Bold Bold"/>
              </a:rPr>
              <a:t>Automation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86723" y="4532884"/>
            <a:ext cx="2966607" cy="109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1"/>
              </a:lnSpc>
            </a:pPr>
            <a:r>
              <a:rPr lang="en-US" sz="3099">
                <a:solidFill>
                  <a:srgbClr val="2254C5"/>
                </a:solidFill>
                <a:latin typeface="Montserrat Semi-Bold Bold"/>
              </a:rPr>
              <a:t>Build Connection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7206" y="1247273"/>
            <a:ext cx="11375553" cy="150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43"/>
              </a:lnSpc>
            </a:pPr>
            <a:r>
              <a:rPr lang="en-US" sz="8816">
                <a:solidFill>
                  <a:srgbClr val="2254C5"/>
                </a:solidFill>
                <a:latin typeface="Montserrat Semi-Bold Bold"/>
              </a:rPr>
              <a:t>Future Roadmap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61348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9728445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41023" y="3816350"/>
            <a:ext cx="11351222" cy="591209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472368"/>
            <a:ext cx="15223512" cy="234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4"/>
              </a:lnSpc>
            </a:pPr>
            <a:r>
              <a:rPr lang="en-US" sz="6717">
                <a:solidFill>
                  <a:srgbClr val="2254C5"/>
                </a:solidFill>
                <a:latin typeface="Montserrat Semi-Bold Bold"/>
              </a:rPr>
              <a:t>Our individual &amp; collective</a:t>
            </a:r>
          </a:p>
          <a:p>
            <a:pPr>
              <a:lnSpc>
                <a:spcPts val="9404"/>
              </a:lnSpc>
            </a:pPr>
            <a:r>
              <a:rPr lang="en-US" sz="6717">
                <a:solidFill>
                  <a:srgbClr val="2254C5"/>
                </a:solidFill>
                <a:latin typeface="Montserrat Semi-Bold Bold"/>
              </a:rPr>
              <a:t>learning experience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b="3291"/>
          <a:stretch>
            <a:fillRect/>
          </a:stretch>
        </p:blipFill>
        <p:spPr>
          <a:xfrm>
            <a:off x="9411012" y="7374024"/>
            <a:ext cx="2439050" cy="10483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23099" y="5438175"/>
            <a:ext cx="2572650" cy="5989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62258" y="5461808"/>
            <a:ext cx="2590043" cy="55167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20034" y="5395681"/>
            <a:ext cx="2590043" cy="6839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88261" y="7620301"/>
            <a:ext cx="2541844" cy="61466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0" y="9728445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515055" y="6533521"/>
            <a:ext cx="2708044" cy="41765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197551" y="6435800"/>
            <a:ext cx="3929414" cy="613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546717" y="7122781"/>
            <a:ext cx="2026559" cy="1550833"/>
            <a:chOff x="0" y="0"/>
            <a:chExt cx="2702079" cy="206777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0" y="1749158"/>
              <a:ext cx="2702079" cy="31862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rcRect l="25551" r="28614" b="19862"/>
            <a:stretch>
              <a:fillRect/>
            </a:stretch>
          </p:blipFill>
          <p:spPr>
            <a:xfrm>
              <a:off x="463082" y="0"/>
              <a:ext cx="1775915" cy="1749158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102278" y="7561429"/>
            <a:ext cx="2707799" cy="67353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4255978" y="6013487"/>
            <a:ext cx="1457726" cy="145772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1235" y="454538"/>
            <a:ext cx="2102614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10077" y="454538"/>
            <a:ext cx="25864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54364" y="1844664"/>
            <a:ext cx="13059340" cy="24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39"/>
              </a:lnSpc>
            </a:pPr>
            <a:r>
              <a:rPr lang="en-US" sz="14599">
                <a:solidFill>
                  <a:srgbClr val="2254C5"/>
                </a:solidFill>
                <a:latin typeface="Montserrat Semi-Bold Bold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235" y="1905618"/>
            <a:ext cx="13059340" cy="492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45"/>
              </a:lnSpc>
            </a:pPr>
            <a:r>
              <a:rPr lang="en-US" sz="14532">
                <a:solidFill>
                  <a:srgbClr val="FFFFFF"/>
                </a:solidFill>
                <a:latin typeface="Montserrat Semi-Bold Bold"/>
              </a:rPr>
              <a:t>01 Introduction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58314" y="6410573"/>
            <a:ext cx="10971182" cy="42650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235" y="2543793"/>
            <a:ext cx="13059340" cy="247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9"/>
              </a:lnSpc>
            </a:pPr>
            <a:r>
              <a:rPr lang="en-US" sz="14499">
                <a:solidFill>
                  <a:srgbClr val="FFFFFF"/>
                </a:solidFill>
                <a:latin typeface="Montserrat Semi-Bold Bold"/>
              </a:rPr>
              <a:t>Q&amp;A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235" y="454538"/>
            <a:ext cx="2102614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FFFFFF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10077" y="454538"/>
            <a:ext cx="25864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FFFFFF"/>
                </a:solidFill>
                <a:latin typeface="Montserrat Classic"/>
              </a:rPr>
              <a:t>19 NOV 2022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61348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9728445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337771" y="6842046"/>
            <a:ext cx="17237529" cy="2886399"/>
            <a:chOff x="0" y="0"/>
            <a:chExt cx="4539925" cy="7602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39925" cy="760204"/>
            </a:xfrm>
            <a:custGeom>
              <a:avLst/>
              <a:gdLst/>
              <a:ahLst/>
              <a:cxnLst/>
              <a:rect l="l" t="t" r="r" b="b"/>
              <a:pathLst>
                <a:path w="4539925" h="760204">
                  <a:moveTo>
                    <a:pt x="0" y="0"/>
                  </a:moveTo>
                  <a:lnTo>
                    <a:pt x="4539925" y="0"/>
                  </a:lnTo>
                  <a:lnTo>
                    <a:pt x="4539925" y="760204"/>
                  </a:lnTo>
                  <a:lnTo>
                    <a:pt x="0" y="760204"/>
                  </a:lnTo>
                  <a:close/>
                </a:path>
              </a:pathLst>
            </a:custGeom>
            <a:solidFill>
              <a:srgbClr val="DCE7EC">
                <a:alpha val="4862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51213" y="7543226"/>
            <a:ext cx="914596" cy="87801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731386" y="5988068"/>
            <a:ext cx="15303625" cy="602101"/>
            <a:chOff x="0" y="0"/>
            <a:chExt cx="20404833" cy="802801"/>
          </a:xfrm>
        </p:grpSpPr>
        <p:sp>
          <p:nvSpPr>
            <p:cNvPr id="9" name="AutoShape 9"/>
            <p:cNvSpPr/>
            <p:nvPr/>
          </p:nvSpPr>
          <p:spPr>
            <a:xfrm>
              <a:off x="2233678" y="408940"/>
              <a:ext cx="1467786" cy="0"/>
            </a:xfrm>
            <a:prstGeom prst="line">
              <a:avLst/>
            </a:prstGeom>
            <a:ln w="50800" cap="flat">
              <a:solidFill>
                <a:srgbClr val="2254C5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6561838" y="459740"/>
              <a:ext cx="1467786" cy="0"/>
            </a:xfrm>
            <a:prstGeom prst="line">
              <a:avLst/>
            </a:prstGeom>
            <a:ln w="50800" cap="flat">
              <a:solidFill>
                <a:srgbClr val="2254C5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11500443" y="485140"/>
              <a:ext cx="1126273" cy="0"/>
            </a:xfrm>
            <a:prstGeom prst="line">
              <a:avLst/>
            </a:prstGeom>
            <a:ln w="50800" cap="flat">
              <a:solidFill>
                <a:srgbClr val="2254C5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15248271" y="434340"/>
              <a:ext cx="1467786" cy="0"/>
            </a:xfrm>
            <a:prstGeom prst="line">
              <a:avLst/>
            </a:prstGeom>
            <a:ln w="50800" cap="flat">
              <a:solidFill>
                <a:srgbClr val="2254C5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862" y="764701"/>
              <a:ext cx="1921459" cy="0"/>
            </a:xfrm>
            <a:prstGeom prst="line">
              <a:avLst/>
            </a:prstGeom>
            <a:ln w="381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3248998" cy="69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>
                  <a:solidFill>
                    <a:srgbClr val="2254C5"/>
                  </a:solidFill>
                  <a:latin typeface="Montserrat Classic"/>
                </a:rPr>
                <a:t>Aware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4130053" y="764701"/>
              <a:ext cx="1921459" cy="0"/>
            </a:xfrm>
            <a:prstGeom prst="line">
              <a:avLst/>
            </a:prstGeom>
            <a:ln w="381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4129191" y="-66675"/>
              <a:ext cx="3248998" cy="69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>
                  <a:solidFill>
                    <a:srgbClr val="2254C5"/>
                  </a:solidFill>
                  <a:latin typeface="Montserrat Classic"/>
                </a:rPr>
                <a:t>Explore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8399486" y="764701"/>
              <a:ext cx="1921459" cy="0"/>
            </a:xfrm>
            <a:prstGeom prst="line">
              <a:avLst/>
            </a:prstGeom>
            <a:ln w="381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8398623" y="-66675"/>
              <a:ext cx="3248998" cy="69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>
                  <a:solidFill>
                    <a:srgbClr val="2254C5"/>
                  </a:solidFill>
                  <a:latin typeface="Montserrat Classic"/>
                </a:rPr>
                <a:t>Evaluation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2969091" y="764701"/>
              <a:ext cx="1921459" cy="0"/>
            </a:xfrm>
            <a:prstGeom prst="line">
              <a:avLst/>
            </a:prstGeom>
            <a:ln w="381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2968228" y="-66675"/>
              <a:ext cx="3248998" cy="69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>
                  <a:solidFill>
                    <a:srgbClr val="2254C5"/>
                  </a:solidFill>
                  <a:latin typeface="Montserrat Classic"/>
                </a:rPr>
                <a:t>Decide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17156698" y="764701"/>
              <a:ext cx="1921459" cy="0"/>
            </a:xfrm>
            <a:prstGeom prst="line">
              <a:avLst/>
            </a:prstGeom>
            <a:ln w="381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7155835" y="-66675"/>
              <a:ext cx="3248998" cy="69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>
                  <a:solidFill>
                    <a:srgbClr val="2254C5"/>
                  </a:solidFill>
                  <a:latin typeface="Montserrat Classic"/>
                </a:rPr>
                <a:t>Advocacy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64335" y="7645293"/>
            <a:ext cx="1334803" cy="775944"/>
            <a:chOff x="0" y="0"/>
            <a:chExt cx="1779737" cy="1034592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27524" cy="727524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880454" y="315166"/>
              <a:ext cx="899284" cy="719427"/>
            </a:xfrm>
            <a:prstGeom prst="rect">
              <a:avLst/>
            </a:prstGeom>
          </p:spPr>
        </p:pic>
      </p:grpSp>
      <p:grpSp>
        <p:nvGrpSpPr>
          <p:cNvPr id="26" name="Group 26"/>
          <p:cNvGrpSpPr/>
          <p:nvPr/>
        </p:nvGrpSpPr>
        <p:grpSpPr>
          <a:xfrm>
            <a:off x="8300751" y="7543977"/>
            <a:ext cx="1524620" cy="877260"/>
            <a:chOff x="0" y="0"/>
            <a:chExt cx="2032826" cy="116968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38028" cy="900507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133543" y="450253"/>
              <a:ext cx="899284" cy="719427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11879616" y="7620786"/>
            <a:ext cx="1272426" cy="800452"/>
            <a:chOff x="0" y="0"/>
            <a:chExt cx="1696568" cy="1067269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82064" cy="782064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00962" y="430784"/>
              <a:ext cx="795606" cy="636485"/>
            </a:xfrm>
            <a:prstGeom prst="rect">
              <a:avLst/>
            </a:prstGeom>
          </p:spPr>
        </p:pic>
      </p:grpSp>
      <p:grpSp>
        <p:nvGrpSpPr>
          <p:cNvPr id="32" name="Group 32"/>
          <p:cNvGrpSpPr/>
          <p:nvPr/>
        </p:nvGrpSpPr>
        <p:grpSpPr>
          <a:xfrm>
            <a:off x="15155446" y="7304544"/>
            <a:ext cx="1601109" cy="1116694"/>
            <a:chOff x="0" y="0"/>
            <a:chExt cx="2134812" cy="1488925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82064" cy="782064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60470" y="852440"/>
              <a:ext cx="795606" cy="636485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456076" y="51664"/>
              <a:ext cx="678735" cy="678735"/>
            </a:xfrm>
            <a:prstGeom prst="rect">
              <a:avLst/>
            </a:prstGeom>
          </p:spPr>
        </p:pic>
      </p:grpSp>
      <p:grpSp>
        <p:nvGrpSpPr>
          <p:cNvPr id="36" name="Group 36"/>
          <p:cNvGrpSpPr/>
          <p:nvPr/>
        </p:nvGrpSpPr>
        <p:grpSpPr>
          <a:xfrm>
            <a:off x="326732" y="3344316"/>
            <a:ext cx="17237529" cy="2462778"/>
            <a:chOff x="0" y="0"/>
            <a:chExt cx="4539925" cy="64863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39925" cy="648633"/>
            </a:xfrm>
            <a:custGeom>
              <a:avLst/>
              <a:gdLst/>
              <a:ahLst/>
              <a:cxnLst/>
              <a:rect l="l" t="t" r="r" b="b"/>
              <a:pathLst>
                <a:path w="4539925" h="648633">
                  <a:moveTo>
                    <a:pt x="0" y="0"/>
                  </a:moveTo>
                  <a:lnTo>
                    <a:pt x="4539925" y="0"/>
                  </a:lnTo>
                  <a:lnTo>
                    <a:pt x="4539925" y="648633"/>
                  </a:lnTo>
                  <a:lnTo>
                    <a:pt x="0" y="648633"/>
                  </a:lnTo>
                  <a:close/>
                </a:path>
              </a:pathLst>
            </a:custGeom>
            <a:solidFill>
              <a:srgbClr val="DCE7EC">
                <a:alpha val="48627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346765" y="4024207"/>
            <a:ext cx="2467298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Need to make a course plan, prepare a speech or workshop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354570" y="4024207"/>
            <a:ext cx="2541283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Platforms they already used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Search in Google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Ask a colleague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738161" y="4024207"/>
            <a:ext cx="2436748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Gathering all sources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Discussing with colleagues or management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804438" y="4024207"/>
            <a:ext cx="2810224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Select suitable course materials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Make a lesson plan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44191" y="4024207"/>
            <a:ext cx="3015109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Receiving feedback from students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Asking for peer review or sharing work with others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1235" y="1564383"/>
            <a:ext cx="9842757" cy="115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4"/>
              </a:lnSpc>
            </a:pPr>
            <a:r>
              <a:rPr lang="en-US" sz="6717">
                <a:solidFill>
                  <a:srgbClr val="2254C5"/>
                </a:solidFill>
                <a:latin typeface="Montserrat Semi-Bold"/>
              </a:rPr>
              <a:t>User Journey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46" name="TextBox 46"/>
          <p:cNvSpPr txBox="1"/>
          <p:nvPr/>
        </p:nvSpPr>
        <p:spPr>
          <a:xfrm rot="-5400000">
            <a:off x="9023" y="8158325"/>
            <a:ext cx="1307849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 Bold"/>
              </a:rPr>
              <a:t>Touchpoint</a:t>
            </a:r>
          </a:p>
        </p:txBody>
      </p:sp>
      <p:sp>
        <p:nvSpPr>
          <p:cNvPr id="47" name="TextBox 47"/>
          <p:cNvSpPr txBox="1"/>
          <p:nvPr/>
        </p:nvSpPr>
        <p:spPr>
          <a:xfrm rot="-5400000">
            <a:off x="9023" y="4434811"/>
            <a:ext cx="1307849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 Bold"/>
              </a:rPr>
              <a:t>user Action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71235" y="8561962"/>
            <a:ext cx="2074552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School, university, workplace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744286" y="8561962"/>
            <a:ext cx="2074552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Internet or colleagues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744658" y="8561962"/>
            <a:ext cx="2074552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Digital WOM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colleagues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066984" y="8561962"/>
            <a:ext cx="2074552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Students, colleagues, feedbacks WOM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66613" y="8561962"/>
            <a:ext cx="2074552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Institution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2254C5"/>
                </a:solidFill>
                <a:latin typeface="Montserrat Classic"/>
              </a:rPr>
              <a:t>colleagues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856"/>
          <a:stretch>
            <a:fillRect/>
          </a:stretch>
        </p:blipFill>
        <p:spPr>
          <a:xfrm>
            <a:off x="1371235" y="1436231"/>
            <a:ext cx="16044068" cy="90660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71235" y="445013"/>
            <a:ext cx="277609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2254C5"/>
                </a:solidFill>
                <a:latin typeface="Montserrat Classic Bold"/>
              </a:rPr>
              <a:t>OpenEdu Team C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10077" y="445013"/>
            <a:ext cx="330655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2254C5"/>
                </a:solidFill>
                <a:latin typeface="Montserrat Classic Bold"/>
              </a:rPr>
              <a:t>19 NOV 2022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1868" y="3536576"/>
            <a:ext cx="8428508" cy="45276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753260" y="4757771"/>
            <a:ext cx="206677" cy="2952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37628" y="5455071"/>
            <a:ext cx="206677" cy="2952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92609" y="6039951"/>
            <a:ext cx="206677" cy="295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76897" y="6039951"/>
            <a:ext cx="206677" cy="295253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371235" y="1163470"/>
            <a:ext cx="9408877" cy="162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85"/>
              </a:lnSpc>
            </a:pPr>
            <a:r>
              <a:rPr lang="en-US" sz="9489">
                <a:solidFill>
                  <a:srgbClr val="2254C5"/>
                </a:solidFill>
                <a:latin typeface="Montserrat Semi-Bold Bold"/>
              </a:rPr>
              <a:t>Our Team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582009" y="2575025"/>
            <a:ext cx="1923110" cy="1923102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107" b="-3349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020911" y="4534518"/>
            <a:ext cx="3045306" cy="76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2254C5"/>
                </a:solidFill>
                <a:latin typeface="Montserrat Classic"/>
              </a:rPr>
              <a:t>Daniela Pavia Santolamazza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47066" y="5378566"/>
            <a:ext cx="1592995" cy="224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5"/>
              </a:lnSpc>
            </a:pPr>
            <a:r>
              <a:rPr lang="en-US" sz="1353">
                <a:solidFill>
                  <a:srgbClr val="2254C5"/>
                </a:solidFill>
                <a:latin typeface="Montserrat Bold"/>
              </a:rPr>
              <a:t>Data Scientist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203701" y="2498391"/>
            <a:ext cx="3149382" cy="2851883"/>
            <a:chOff x="0" y="0"/>
            <a:chExt cx="4199177" cy="3802511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773699" y="0"/>
              <a:ext cx="2651779" cy="2651768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4595" b="-4595"/>
                </a:stretch>
              </a:blip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2881041"/>
              <a:ext cx="4199177" cy="503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8"/>
                </a:lnSpc>
              </a:pPr>
              <a:r>
                <a:rPr lang="en-US" sz="2298">
                  <a:solidFill>
                    <a:srgbClr val="2254C5"/>
                  </a:solidFill>
                  <a:latin typeface="Montserrat Classic"/>
                </a:rPr>
                <a:t>    Marcela Rozo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01297" y="3491149"/>
              <a:ext cx="2196583" cy="31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399">
                  <a:solidFill>
                    <a:srgbClr val="2254C5"/>
                  </a:solidFill>
                  <a:latin typeface="Montserrat Bold"/>
                </a:rPr>
                <a:t>PM Deputy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89895" y="2498391"/>
            <a:ext cx="3149382" cy="2851883"/>
            <a:chOff x="0" y="0"/>
            <a:chExt cx="4199177" cy="3802511"/>
          </a:xfrm>
        </p:grpSpPr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773699" y="0"/>
              <a:ext cx="2651779" cy="2651768"/>
              <a:chOff x="0" y="0"/>
              <a:chExt cx="6350000" cy="63499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70" r="-70" b="-50211"/>
                </a:stretch>
              </a:blip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2881041"/>
              <a:ext cx="4199177" cy="503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8"/>
                </a:lnSpc>
              </a:pPr>
              <a:r>
                <a:rPr lang="en-US" sz="2298">
                  <a:solidFill>
                    <a:srgbClr val="2254C5"/>
                  </a:solidFill>
                  <a:latin typeface="Montserrat Classic"/>
                </a:rPr>
                <a:t>Iwona Braun-Nowak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01297" y="3491149"/>
              <a:ext cx="2196583" cy="31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254C5"/>
                  </a:solidFill>
                  <a:latin typeface="Montserrat Bold"/>
                </a:rPr>
                <a:t>Project Manager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444843" y="5893950"/>
            <a:ext cx="3149382" cy="2851883"/>
            <a:chOff x="0" y="0"/>
            <a:chExt cx="4199177" cy="3802511"/>
          </a:xfrm>
        </p:grpSpPr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773699" y="0"/>
              <a:ext cx="2651779" cy="2651768"/>
              <a:chOff x="0" y="0"/>
              <a:chExt cx="6350000" cy="63499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0" y="2881041"/>
              <a:ext cx="4199177" cy="503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8"/>
                </a:lnSpc>
              </a:pPr>
              <a:r>
                <a:rPr lang="en-US" sz="2298">
                  <a:solidFill>
                    <a:srgbClr val="2254C5"/>
                  </a:solidFill>
                  <a:latin typeface="Montserrat Classic"/>
                </a:rPr>
                <a:t>Claudia Porcellato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01297" y="3491149"/>
              <a:ext cx="2196583" cy="31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399">
                  <a:solidFill>
                    <a:srgbClr val="2254C5"/>
                  </a:solidFill>
                  <a:latin typeface="Montserrat Bold"/>
                </a:rPr>
                <a:t>Data Scientist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318001" y="5893950"/>
            <a:ext cx="3149382" cy="2851883"/>
            <a:chOff x="0" y="0"/>
            <a:chExt cx="4199177" cy="3802511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773699" y="0"/>
              <a:ext cx="2651779" cy="2651768"/>
              <a:chOff x="0" y="0"/>
              <a:chExt cx="6350000" cy="63499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0" y="2881041"/>
              <a:ext cx="4199177" cy="503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8"/>
                </a:lnSpc>
              </a:pPr>
              <a:r>
                <a:rPr lang="en-US" sz="2298">
                  <a:solidFill>
                    <a:srgbClr val="2254C5"/>
                  </a:solidFill>
                  <a:latin typeface="Montserrat Classic"/>
                </a:rPr>
                <a:t>Kevin Zihlmann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01297" y="3491149"/>
              <a:ext cx="2196583" cy="31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399">
                  <a:solidFill>
                    <a:srgbClr val="2254C5"/>
                  </a:solidFill>
                  <a:latin typeface="Montserrat Bold"/>
                </a:rPr>
                <a:t>Data Scientist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020911" y="5893950"/>
            <a:ext cx="3149382" cy="2851883"/>
            <a:chOff x="0" y="0"/>
            <a:chExt cx="4199177" cy="3802511"/>
          </a:xfrm>
        </p:grpSpPr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773699" y="0"/>
              <a:ext cx="2651779" cy="2651768"/>
              <a:chOff x="0" y="0"/>
              <a:chExt cx="6350000" cy="634997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23872" t="-8693" r="-40363" b="-55543"/>
                </a:stretch>
              </a:blip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0" y="2881041"/>
              <a:ext cx="4199177" cy="503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8"/>
                </a:lnSpc>
              </a:pPr>
              <a:r>
                <a:rPr lang="en-US" sz="2298">
                  <a:solidFill>
                    <a:srgbClr val="2254C5"/>
                  </a:solidFill>
                  <a:latin typeface="Montserrat Classic"/>
                </a:rPr>
                <a:t>Carol Hsu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01297" y="3491149"/>
              <a:ext cx="2196583" cy="31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399">
                  <a:solidFill>
                    <a:srgbClr val="2254C5"/>
                  </a:solidFill>
                  <a:latin typeface="Montserrat Bold"/>
                </a:rPr>
                <a:t>Backend/UI</a:t>
              </a:r>
            </a:p>
          </p:txBody>
        </p:sp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036615" y="4018085"/>
            <a:ext cx="480041" cy="480041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809538" y="4018085"/>
            <a:ext cx="479588" cy="478389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582009" y="4008504"/>
            <a:ext cx="479588" cy="478389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1857796" y="7405522"/>
            <a:ext cx="471853" cy="471853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9036615" y="7462095"/>
            <a:ext cx="415280" cy="41528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4597178" y="7405522"/>
            <a:ext cx="471853" cy="471853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726122" y="4995874"/>
            <a:ext cx="206677" cy="295253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22783" y="4848247"/>
            <a:ext cx="206677" cy="2952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67079" y="1844075"/>
            <a:ext cx="5388123" cy="78372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199393" y="4431022"/>
            <a:ext cx="589693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254C5"/>
                </a:solidFill>
                <a:latin typeface="Montserrat"/>
              </a:rPr>
              <a:t>User cannot find information, resources or educational materials on the website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5050" y="4584201"/>
            <a:ext cx="2367439" cy="52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3"/>
              </a:lnSpc>
            </a:pPr>
            <a:r>
              <a:rPr lang="en-US" sz="3102">
                <a:solidFill>
                  <a:srgbClr val="2254C5"/>
                </a:solidFill>
                <a:latin typeface="Montserrat Classic Bold"/>
              </a:rPr>
              <a:t>Usability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99393" y="5910234"/>
            <a:ext cx="5615457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254C5"/>
                </a:solidFill>
                <a:latin typeface="Montserrat"/>
              </a:rPr>
              <a:t>Information overload on the webpage creates cognitive loading to end users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5050" y="5705559"/>
            <a:ext cx="2449694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2254C5"/>
                </a:solidFill>
                <a:latin typeface="Montserrat Classic Bold"/>
              </a:rPr>
              <a:t>User 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2254C5"/>
                </a:solidFill>
                <a:latin typeface="Montserrat Classic Bold"/>
              </a:rPr>
              <a:t>Experience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99393" y="7926579"/>
            <a:ext cx="5615457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254C5"/>
                </a:solidFill>
                <a:latin typeface="Montserrat"/>
              </a:rPr>
              <a:t>Unclear message, target audience and offers of the website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0537" y="7518909"/>
            <a:ext cx="2436465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2254C5"/>
                </a:solidFill>
                <a:latin typeface="Montserrat Classic Bold"/>
              </a:rPr>
              <a:t>Value Proposition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235" y="2029443"/>
            <a:ext cx="11015172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2254C5"/>
                </a:solidFill>
                <a:latin typeface="Montserrat Semi-Bold Bold"/>
              </a:rPr>
              <a:t>Context &amp; Problems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67500" y="3184767"/>
            <a:ext cx="6446714" cy="65539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235" y="5256808"/>
            <a:ext cx="3319342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Montserrat Semi-Bold"/>
              </a:rPr>
              <a:t>KEY OBJECTIVE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6373153"/>
            <a:ext cx="8046819" cy="160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Montserrat Classic"/>
              </a:rPr>
              <a:t>Reducing user cognitive load and improving usability of the website based on the existing resources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235" y="1991343"/>
            <a:ext cx="9944417" cy="167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05"/>
              </a:lnSpc>
            </a:pPr>
            <a:r>
              <a:rPr lang="en-US" sz="9789">
                <a:solidFill>
                  <a:srgbClr val="FFFFFF"/>
                </a:solidFill>
                <a:latin typeface="Montserrat Semi-Bold Bold"/>
              </a:rPr>
              <a:t>User Needs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FFFFFF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FFFFFF"/>
                </a:solidFill>
                <a:latin typeface="Montserrat Classic"/>
              </a:rPr>
              <a:t>19 NOV 2022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399810" y="5844818"/>
            <a:ext cx="314466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153525" y="0"/>
            <a:ext cx="9144000" cy="10287000"/>
            <a:chOff x="0" y="0"/>
            <a:chExt cx="240829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610352" y="4023823"/>
            <a:ext cx="1988834" cy="198882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83951" r="-29305" b="-4234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956534" y="4262205"/>
            <a:ext cx="1853543" cy="38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8"/>
              </a:lnSpc>
            </a:pPr>
            <a:r>
              <a:rPr lang="en-US" sz="2298">
                <a:solidFill>
                  <a:srgbClr val="FFFFFF"/>
                </a:solidFill>
                <a:latin typeface="Montserrat Classic"/>
              </a:rPr>
              <a:t>Peter Meier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0352" y="8050995"/>
            <a:ext cx="736271" cy="38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8"/>
              </a:lnSpc>
            </a:pPr>
            <a:r>
              <a:rPr lang="en-US" sz="2298">
                <a:solidFill>
                  <a:srgbClr val="FFFFFF"/>
                </a:solidFill>
                <a:latin typeface="Montserrat Classic"/>
              </a:rPr>
              <a:t>pain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42083" y="8050995"/>
            <a:ext cx="736271" cy="38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8"/>
              </a:lnSpc>
            </a:pPr>
            <a:r>
              <a:rPr lang="en-US" sz="2298">
                <a:solidFill>
                  <a:srgbClr val="2254C5"/>
                </a:solidFill>
                <a:latin typeface="Montserrat Classic"/>
              </a:rPr>
              <a:t>pain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58732" y="4410830"/>
            <a:ext cx="208468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Teacher/Swiss/30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56534" y="4859020"/>
            <a:ext cx="4005697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Montserrat Classic"/>
              </a:rPr>
              <a:t>Passionate about Computer Science and System engineering.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242083" y="4023823"/>
            <a:ext cx="1988834" cy="1988826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43" r="-1931" b="-4706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2592867" y="4442562"/>
            <a:ext cx="2419399" cy="35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>
                <a:solidFill>
                  <a:srgbClr val="2254C5"/>
                </a:solidFill>
                <a:latin typeface="Montserrat Classic"/>
              </a:rPr>
              <a:t>Simona Martin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12266" y="4558167"/>
            <a:ext cx="208468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2254C5"/>
                </a:solidFill>
                <a:latin typeface="Montserrat"/>
              </a:rPr>
              <a:t>Professor/ German/ 45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35143" y="4989661"/>
            <a:ext cx="4799714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254C5"/>
                </a:solidFill>
                <a:latin typeface="Montserrat Classic"/>
              </a:rPr>
              <a:t>Professional in Business Psychology passionate about people and professional training.</a:t>
            </a:r>
          </a:p>
        </p:txBody>
      </p:sp>
      <p:sp>
        <p:nvSpPr>
          <p:cNvPr id="19" name="AutoShape 19"/>
          <p:cNvSpPr/>
          <p:nvPr/>
        </p:nvSpPr>
        <p:spPr>
          <a:xfrm>
            <a:off x="9144000" y="9719678"/>
            <a:ext cx="9251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345688" y="1777393"/>
            <a:ext cx="8896395" cy="167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05"/>
              </a:lnSpc>
            </a:pPr>
            <a:r>
              <a:rPr lang="en-US" sz="9789">
                <a:solidFill>
                  <a:srgbClr val="FFFFFF"/>
                </a:solidFill>
                <a:latin typeface="Montserrat Semi-Bold"/>
              </a:rPr>
              <a:t>Personas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84165" y="6298145"/>
            <a:ext cx="6378066" cy="98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1886">
                <a:solidFill>
                  <a:srgbClr val="FFFFFF"/>
                </a:solidFill>
                <a:latin typeface="Montserrat"/>
              </a:rPr>
              <a:t>Peter enjoys teaching students in vocational school and encourages young students to learn programming languages in easy and fun ways.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42083" y="6298145"/>
            <a:ext cx="7290320" cy="1286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8"/>
              </a:lnSpc>
            </a:pPr>
            <a:r>
              <a:rPr lang="en-US" sz="1849">
                <a:solidFill>
                  <a:srgbClr val="2254C5"/>
                </a:solidFill>
                <a:latin typeface="Montserrat"/>
              </a:rPr>
              <a:t>Simona often got invited to workshops or webinars to give speeches about people development. Apart from her work, she is a member of WIKIMEDIA foundation and contributes on people training and management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68402" y="8060520"/>
            <a:ext cx="549382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Finding suitable resource is a hassle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Overwhelmed with the  abundance of information online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00133" y="8060520"/>
            <a:ext cx="6432270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254C5"/>
                </a:solidFill>
                <a:latin typeface="Montserrat"/>
              </a:rPr>
              <a:t>Difficult to find course material for adult training since people have different backgrounds</a:t>
            </a:r>
          </a:p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254C5"/>
                </a:solidFill>
                <a:latin typeface="Montserrat"/>
              </a:rPr>
              <a:t>Too many resources and too many duplicates content on internet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1235" y="454538"/>
            <a:ext cx="25460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FFFFFF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810077" y="454538"/>
            <a:ext cx="25864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FFFFFF"/>
                </a:solidFill>
                <a:latin typeface="Montserrat Classic"/>
              </a:rPr>
              <a:t>19 NOV 2022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2002461" y="7859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07863" y="1570539"/>
            <a:ext cx="7585653" cy="166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01"/>
              </a:lnSpc>
            </a:pPr>
            <a:r>
              <a:rPr lang="en-US" sz="9786">
                <a:solidFill>
                  <a:srgbClr val="2254C5"/>
                </a:solidFill>
                <a:latin typeface="Montserrat Semi-Bold Bold"/>
              </a:rPr>
              <a:t>Solutions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07863" y="5806825"/>
            <a:ext cx="4194335" cy="2370590"/>
            <a:chOff x="0" y="0"/>
            <a:chExt cx="5592447" cy="3160787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3248998" cy="69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>
                  <a:solidFill>
                    <a:srgbClr val="2254C5"/>
                  </a:solidFill>
                  <a:latin typeface="Montserrat Classic Bold"/>
                </a:rPr>
                <a:t>Solution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46063"/>
              <a:ext cx="5592447" cy="1805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6"/>
                </a:lnSpc>
              </a:pPr>
              <a:r>
                <a:rPr lang="en-US" sz="1969">
                  <a:solidFill>
                    <a:srgbClr val="2254C5"/>
                  </a:solidFill>
                  <a:latin typeface="Montserrat"/>
                </a:rPr>
                <a:t>Developing an ontology that gives domain of the database that can help further data collection and data processing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49790" y="3122687"/>
              <a:ext cx="1921459" cy="0"/>
            </a:xfrm>
            <a:prstGeom prst="line">
              <a:avLst/>
            </a:prstGeom>
            <a:ln w="381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6993189" y="5806825"/>
            <a:ext cx="3980411" cy="2370590"/>
            <a:chOff x="0" y="0"/>
            <a:chExt cx="5307215" cy="316078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3248998" cy="69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>
                  <a:solidFill>
                    <a:srgbClr val="2254C5"/>
                  </a:solidFill>
                  <a:latin typeface="Montserrat Classic Bold"/>
                </a:rPr>
                <a:t>Solution 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46063"/>
              <a:ext cx="5307215" cy="1346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6"/>
                </a:lnSpc>
              </a:pPr>
              <a:r>
                <a:rPr lang="en-US" sz="1969">
                  <a:solidFill>
                    <a:srgbClr val="2254C5"/>
                  </a:solidFill>
                  <a:latin typeface="Montserrat"/>
                </a:rPr>
                <a:t>Optimising existing features on the website: Search and related projects 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3122687"/>
              <a:ext cx="1249373" cy="0"/>
            </a:xfrm>
            <a:prstGeom prst="line">
              <a:avLst/>
            </a:prstGeom>
            <a:ln w="381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664591" y="5806825"/>
            <a:ext cx="4466203" cy="2404818"/>
            <a:chOff x="0" y="0"/>
            <a:chExt cx="5954938" cy="32064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3248998" cy="69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7"/>
                </a:lnSpc>
              </a:pPr>
              <a:r>
                <a:rPr lang="en-US" sz="3148">
                  <a:solidFill>
                    <a:srgbClr val="2254C5"/>
                  </a:solidFill>
                  <a:latin typeface="Montserrat Classic Bold"/>
                </a:rPr>
                <a:t>Solution 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46063"/>
              <a:ext cx="5954938" cy="1805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6"/>
                </a:lnSpc>
              </a:pPr>
              <a:r>
                <a:rPr lang="en-US" sz="1969">
                  <a:solidFill>
                    <a:srgbClr val="2254C5"/>
                  </a:solidFill>
                  <a:latin typeface="Montserrat"/>
                </a:rPr>
                <a:t>Improving user experience by reducing information overload on landing page and uploading process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3168324"/>
              <a:ext cx="1460367" cy="0"/>
            </a:xfrm>
            <a:prstGeom prst="line">
              <a:avLst/>
            </a:prstGeom>
            <a:ln w="38100" cap="flat">
              <a:solidFill>
                <a:srgbClr val="2254C5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2021511" y="7859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235" y="1905618"/>
            <a:ext cx="13059340" cy="7433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45"/>
              </a:lnSpc>
            </a:pPr>
            <a:r>
              <a:rPr lang="en-US" sz="14532">
                <a:solidFill>
                  <a:srgbClr val="FFFFFF"/>
                </a:solidFill>
                <a:latin typeface="Montserrat Semi-Bold Bold"/>
              </a:rPr>
              <a:t>02 </a:t>
            </a:r>
          </a:p>
          <a:p>
            <a:pPr>
              <a:lnSpc>
                <a:spcPts val="20345"/>
              </a:lnSpc>
            </a:pPr>
            <a:r>
              <a:rPr lang="en-US" sz="14532">
                <a:solidFill>
                  <a:srgbClr val="FFFFFF"/>
                </a:solidFill>
                <a:latin typeface="Montserrat Semi-Bold Bold"/>
              </a:rPr>
              <a:t>Methods &amp; Techniques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035" b="2035"/>
          <a:stretch>
            <a:fillRect/>
          </a:stretch>
        </p:blipFill>
        <p:spPr>
          <a:xfrm>
            <a:off x="3948587" y="2891781"/>
            <a:ext cx="10390827" cy="66348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71235" y="1564383"/>
            <a:ext cx="9842757" cy="115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4"/>
              </a:lnSpc>
            </a:pPr>
            <a:r>
              <a:rPr lang="en-US" sz="6717">
                <a:solidFill>
                  <a:srgbClr val="2254C5"/>
                </a:solidFill>
                <a:latin typeface="Montserrat Semi-Bold Bold"/>
              </a:rPr>
              <a:t>Data Pipeline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OpenEdu Team 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10077" y="454538"/>
            <a:ext cx="3306558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19 NOV 2022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Microsoft Macintosh PowerPoint</Application>
  <PresentationFormat>Custom</PresentationFormat>
  <Paragraphs>159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Montserrat Classic Bold</vt:lpstr>
      <vt:lpstr>Montserrat Bold</vt:lpstr>
      <vt:lpstr>Montserrat</vt:lpstr>
      <vt:lpstr>Montserrat Classic</vt:lpstr>
      <vt:lpstr>Montserrat Semi-Bold</vt:lpstr>
      <vt:lpstr>Calibri</vt:lpstr>
      <vt:lpstr>Montserrat Semi-Bold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OpenEdu C</dc:title>
  <cp:lastModifiedBy>Wan Ying Hsu</cp:lastModifiedBy>
  <cp:revision>1</cp:revision>
  <dcterms:created xsi:type="dcterms:W3CDTF">2006-08-16T00:00:00Z</dcterms:created>
  <dcterms:modified xsi:type="dcterms:W3CDTF">2022-11-19T10:19:55Z</dcterms:modified>
  <dc:identifier>DAFRclqQvVc</dc:identifier>
</cp:coreProperties>
</file>